
<file path=[Content_Types].xml><?xml version="1.0" encoding="utf-8"?>
<Types xmlns="http://schemas.openxmlformats.org/package/2006/content-types">
  <Override PartName="/ppt/slides/slide18.xml" ContentType="application/vnd.openxmlformats-officedocument.presentationml.slide+xml"/>
  <Override PartName="/ppt/slideLayouts/slideLayout15.xml" ContentType="application/vnd.openxmlformats-officedocument.presentationml.slideLayout+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ppt/slideMasters/slideMaster2.xml" ContentType="application/vnd.openxmlformats-officedocument.presentationml.slideMaster+xml"/>
  <Override PartName="/ppt/slides/slide34.xml" ContentType="application/vnd.openxmlformats-officedocument.presentationml.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slideLayouts/slideLayout16.xml" ContentType="application/vnd.openxmlformats-officedocument.presentationml.slideLayout+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Layouts/slideLayout17.xml" ContentType="application/vnd.openxmlformats-officedocument.presentationml.slideLayout+xml"/>
  <Default Extension="gif" ContentType="image/gif"/>
  <Override PartName="/ppt/slides/slide16.xml" ContentType="application/vnd.openxmlformats-officedocument.presentationml.slide+xml"/>
  <Override PartName="/ppt/slideLayouts/slideLayout13.xml" ContentType="application/vnd.openxmlformats-officedocument.presentationml.slideLayout+xml"/>
  <Override PartName="/ppt/slideLayouts/slideLayout21.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Layouts/slideLayout18.xml" ContentType="application/vnd.openxmlformats-officedocument.presentationml.slideLayout+xml"/>
  <Override PartName="/ppt/slides/slide17.xml" ContentType="application/vnd.openxmlformats-officedocument.presentationml.slide+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 id="2147483660" r:id="rId2"/>
  </p:sldMasterIdLst>
  <p:sldIdLst>
    <p:sldId id="297" r:id="rId3"/>
    <p:sldId id="287" r:id="rId4"/>
    <p:sldId id="284" r:id="rId5"/>
    <p:sldId id="283" r:id="rId6"/>
    <p:sldId id="272" r:id="rId7"/>
    <p:sldId id="273" r:id="rId8"/>
    <p:sldId id="274" r:id="rId9"/>
    <p:sldId id="275" r:id="rId10"/>
    <p:sldId id="277" r:id="rId11"/>
    <p:sldId id="257"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80" r:id="rId26"/>
    <p:sldId id="281" r:id="rId27"/>
    <p:sldId id="282" r:id="rId28"/>
    <p:sldId id="285" r:id="rId29"/>
    <p:sldId id="286" r:id="rId30"/>
    <p:sldId id="288" r:id="rId31"/>
    <p:sldId id="290" r:id="rId32"/>
    <p:sldId id="291" r:id="rId33"/>
    <p:sldId id="292" r:id="rId34"/>
    <p:sldId id="293" r:id="rId35"/>
    <p:sldId id="295" r:id="rId36"/>
    <p:sldId id="296" r:id="rId37"/>
    <p:sldId id="258"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89" d="100"/>
          <a:sy n="89" d="100"/>
        </p:scale>
        <p:origin x="-904"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3D9D888-B42B-464C-B172-58842280981F}" type="datetimeFigureOut">
              <a:rPr lang="en-US" smtClean="0"/>
              <a:pPr/>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3D9D888-B42B-464C-B172-58842280981F}" type="datetimeFigureOut">
              <a:rPr lang="en-US" smtClean="0"/>
              <a:pPr/>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3D9D888-B42B-464C-B172-58842280981F}" type="datetimeFigureOut">
              <a:rPr lang="en-US" smtClean="0"/>
              <a:pPr/>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53D9D888-B42B-464C-B172-58842280981F}" type="datetimeFigureOut">
              <a:rPr lang="en-US" smtClean="0"/>
              <a:pPr/>
              <a:t>9/8/14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53D9D888-B42B-464C-B172-58842280981F}" type="datetimeFigureOut">
              <a:rPr lang="en-US" smtClean="0"/>
              <a:pPr/>
              <a:t>9/8/14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3D9D888-B42B-464C-B172-58842280981F}" type="datetimeFigureOut">
              <a:rPr lang="en-US" smtClean="0"/>
              <a:pPr/>
              <a:t>9/8/14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D9D888-B42B-464C-B172-58842280981F}" type="datetimeFigureOut">
              <a:rPr lang="en-US" smtClean="0"/>
              <a:pPr/>
              <a:t>9/8/14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3D9D888-B42B-464C-B172-58842280981F}" type="datetimeFigureOut">
              <a:rPr lang="en-US" smtClean="0"/>
              <a:pPr/>
              <a:t>9/8/14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3D9D888-B42B-464C-B172-58842280981F}" type="datetimeFigureOut">
              <a:rPr lang="en-US" smtClean="0"/>
              <a:pPr/>
              <a:t>9/8/14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3D9D888-B42B-464C-B172-58842280981F}" type="datetimeFigureOut">
              <a:rPr lang="en-US" smtClean="0"/>
              <a:pPr/>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3D9D888-B42B-464C-B172-58842280981F}" type="datetimeFigureOut">
              <a:rPr lang="en-US" smtClean="0"/>
              <a:pPr/>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28ED0-E51E-4449-A720-7137A9DC912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9C6C5A8-B066-3F40-B5DD-D45FD6FF92C6}" type="datetime1">
              <a:rPr lang="en-US" smtClean="0"/>
              <a:pPr/>
              <a:t>9/8/14</a:t>
            </a:fld>
            <a:endParaRPr lang="en-US"/>
          </a:p>
        </p:txBody>
      </p:sp>
      <p:sp>
        <p:nvSpPr>
          <p:cNvPr id="5" name="Footer Placeholder 4"/>
          <p:cNvSpPr>
            <a:spLocks noGrp="1"/>
          </p:cNvSpPr>
          <p:nvPr>
            <p:ph type="ftr" sz="quarter" idx="11"/>
          </p:nvPr>
        </p:nvSpPr>
        <p:spPr/>
        <p:txBody>
          <a:bodyPr/>
          <a:lstStyle/>
          <a:p>
            <a:r>
              <a:rPr lang="en-US" smtClean="0"/>
              <a:t>A Trivium for the 21st  Century</a:t>
            </a:r>
            <a:endParaRPr lang="en-US"/>
          </a:p>
        </p:txBody>
      </p:sp>
      <p:sp>
        <p:nvSpPr>
          <p:cNvPr id="6" name="Slide Number Placeholder 5"/>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AFC81F-A679-2B46-B428-AE1F12FC4F5A}" type="datetime1">
              <a:rPr lang="en-US" smtClean="0"/>
              <a:pPr/>
              <a:t>9/8/14</a:t>
            </a:fld>
            <a:endParaRPr lang="en-US"/>
          </a:p>
        </p:txBody>
      </p:sp>
      <p:sp>
        <p:nvSpPr>
          <p:cNvPr id="5" name="Footer Placeholder 4"/>
          <p:cNvSpPr>
            <a:spLocks noGrp="1"/>
          </p:cNvSpPr>
          <p:nvPr>
            <p:ph type="ftr" sz="quarter" idx="11"/>
          </p:nvPr>
        </p:nvSpPr>
        <p:spPr/>
        <p:txBody>
          <a:bodyPr/>
          <a:lstStyle/>
          <a:p>
            <a:r>
              <a:rPr lang="en-US" smtClean="0"/>
              <a:t>A Trivium for the 21st  Century</a:t>
            </a:r>
            <a:endParaRPr lang="en-US"/>
          </a:p>
        </p:txBody>
      </p:sp>
      <p:sp>
        <p:nvSpPr>
          <p:cNvPr id="6" name="Slide Number Placeholder 5"/>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40A68EB7-F3C9-F049-BD4D-D3FB041F9295}" type="datetime1">
              <a:rPr lang="en-US" smtClean="0"/>
              <a:pPr/>
              <a:t>9/8/14</a:t>
            </a:fld>
            <a:endParaRPr lang="en-US"/>
          </a:p>
        </p:txBody>
      </p:sp>
      <p:sp>
        <p:nvSpPr>
          <p:cNvPr id="5" name="Footer Placeholder 4"/>
          <p:cNvSpPr>
            <a:spLocks noGrp="1"/>
          </p:cNvSpPr>
          <p:nvPr>
            <p:ph type="ftr" sz="quarter" idx="11"/>
          </p:nvPr>
        </p:nvSpPr>
        <p:spPr/>
        <p:txBody>
          <a:bodyPr/>
          <a:lstStyle/>
          <a:p>
            <a:r>
              <a:rPr lang="en-US" smtClean="0"/>
              <a:t>A Trivium for the 21st  Century</a:t>
            </a:r>
            <a:endParaRPr lang="en-US"/>
          </a:p>
        </p:txBody>
      </p:sp>
      <p:sp>
        <p:nvSpPr>
          <p:cNvPr id="6" name="Slide Number Placeholder 5"/>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5DB744FC-D40A-2543-B1E6-B7CEC1A02539}"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
        <p:nvSpPr>
          <p:cNvPr id="7" name="Slide Number Placeholder 6"/>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83B8484-12B4-4A49-8E2B-4B56586107BB}" type="datetime1">
              <a:rPr lang="en-US" smtClean="0"/>
              <a:pPr/>
              <a:t>9/8/14</a:t>
            </a:fld>
            <a:endParaRPr lang="en-US"/>
          </a:p>
        </p:txBody>
      </p:sp>
      <p:sp>
        <p:nvSpPr>
          <p:cNvPr id="8" name="Footer Placeholder 7"/>
          <p:cNvSpPr>
            <a:spLocks noGrp="1"/>
          </p:cNvSpPr>
          <p:nvPr>
            <p:ph type="ftr" sz="quarter" idx="11"/>
          </p:nvPr>
        </p:nvSpPr>
        <p:spPr/>
        <p:txBody>
          <a:bodyPr/>
          <a:lstStyle/>
          <a:p>
            <a:r>
              <a:rPr lang="en-US" smtClean="0"/>
              <a:t>A Trivium for the 21st  Century</a:t>
            </a:r>
            <a:endParaRPr lang="en-US"/>
          </a:p>
        </p:txBody>
      </p:sp>
      <p:sp>
        <p:nvSpPr>
          <p:cNvPr id="9" name="Slide Number Placeholder 8"/>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33CEF58-84E1-9341-AA71-445A31496FC4}" type="datetime1">
              <a:rPr lang="en-US" smtClean="0"/>
              <a:pPr/>
              <a:t>9/8/14</a:t>
            </a:fld>
            <a:endParaRPr lang="en-US"/>
          </a:p>
        </p:txBody>
      </p:sp>
      <p:sp>
        <p:nvSpPr>
          <p:cNvPr id="4" name="Footer Placeholder 3"/>
          <p:cNvSpPr>
            <a:spLocks noGrp="1"/>
          </p:cNvSpPr>
          <p:nvPr>
            <p:ph type="ftr" sz="quarter" idx="11"/>
          </p:nvPr>
        </p:nvSpPr>
        <p:spPr/>
        <p:txBody>
          <a:bodyPr/>
          <a:lstStyle/>
          <a:p>
            <a:r>
              <a:rPr lang="en-US" smtClean="0"/>
              <a:t>A Trivium for the 21st  Century</a:t>
            </a:r>
            <a:endParaRPr lang="en-US"/>
          </a:p>
        </p:txBody>
      </p:sp>
      <p:sp>
        <p:nvSpPr>
          <p:cNvPr id="5" name="Slide Number Placeholder 4"/>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B5D20-2D42-DC40-8A7D-4F9DED188356}" type="datetime1">
              <a:rPr lang="en-US" smtClean="0"/>
              <a:pPr/>
              <a:t>9/8/14</a:t>
            </a:fld>
            <a:endParaRPr lang="en-US"/>
          </a:p>
        </p:txBody>
      </p:sp>
      <p:sp>
        <p:nvSpPr>
          <p:cNvPr id="3" name="Footer Placeholder 2"/>
          <p:cNvSpPr>
            <a:spLocks noGrp="1"/>
          </p:cNvSpPr>
          <p:nvPr>
            <p:ph type="ftr" sz="quarter" idx="11"/>
          </p:nvPr>
        </p:nvSpPr>
        <p:spPr/>
        <p:txBody>
          <a:bodyPr/>
          <a:lstStyle/>
          <a:p>
            <a:r>
              <a:rPr lang="en-US" smtClean="0"/>
              <a:t>A Trivium for the 21st  Century</a:t>
            </a:r>
            <a:endParaRPr lang="en-US"/>
          </a:p>
        </p:txBody>
      </p:sp>
      <p:sp>
        <p:nvSpPr>
          <p:cNvPr id="4" name="Slide Number Placeholder 3"/>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EF53BA9-EA1B-7E43-848F-53DBD8CF8D2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
        <p:nvSpPr>
          <p:cNvPr id="7" name="Slide Number Placeholder 6"/>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A10A06D6-AA11-AE46-A51D-590A804524E1}"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
        <p:nvSpPr>
          <p:cNvPr id="7" name="Slide Number Placeholder 6"/>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FFFEA82-E08E-C84B-9F5D-2764D598A2D7}" type="datetime1">
              <a:rPr lang="en-US" smtClean="0"/>
              <a:pPr/>
              <a:t>9/8/14</a:t>
            </a:fld>
            <a:endParaRPr lang="en-US"/>
          </a:p>
        </p:txBody>
      </p:sp>
      <p:sp>
        <p:nvSpPr>
          <p:cNvPr id="5" name="Footer Placeholder 4"/>
          <p:cNvSpPr>
            <a:spLocks noGrp="1"/>
          </p:cNvSpPr>
          <p:nvPr>
            <p:ph type="ftr" sz="quarter" idx="11"/>
          </p:nvPr>
        </p:nvSpPr>
        <p:spPr/>
        <p:txBody>
          <a:bodyPr/>
          <a:lstStyle/>
          <a:p>
            <a:r>
              <a:rPr lang="en-US" smtClean="0"/>
              <a:t>A Trivium for the 21st  Century</a:t>
            </a:r>
            <a:endParaRPr lang="en-US"/>
          </a:p>
        </p:txBody>
      </p:sp>
      <p:sp>
        <p:nvSpPr>
          <p:cNvPr id="6" name="Slide Number Placeholder 5"/>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810E2B2-D68F-7745-97A7-B5C03A8846D6}" type="datetime1">
              <a:rPr lang="en-US" smtClean="0"/>
              <a:pPr/>
              <a:t>9/8/14</a:t>
            </a:fld>
            <a:endParaRPr lang="en-US"/>
          </a:p>
        </p:txBody>
      </p:sp>
      <p:sp>
        <p:nvSpPr>
          <p:cNvPr id="5" name="Footer Placeholder 4"/>
          <p:cNvSpPr>
            <a:spLocks noGrp="1"/>
          </p:cNvSpPr>
          <p:nvPr>
            <p:ph type="ftr" sz="quarter" idx="11"/>
          </p:nvPr>
        </p:nvSpPr>
        <p:spPr/>
        <p:txBody>
          <a:bodyPr/>
          <a:lstStyle/>
          <a:p>
            <a:r>
              <a:rPr lang="en-US" smtClean="0"/>
              <a:t>A Trivium for the 21st  Century</a:t>
            </a:r>
            <a:endParaRPr lang="en-US"/>
          </a:p>
        </p:txBody>
      </p:sp>
      <p:sp>
        <p:nvSpPr>
          <p:cNvPr id="6" name="Slide Number Placeholder 5"/>
          <p:cNvSpPr>
            <a:spLocks noGrp="1"/>
          </p:cNvSpPr>
          <p:nvPr>
            <p:ph type="sldNum" sz="quarter" idx="12"/>
          </p:nvPr>
        </p:nvSpPr>
        <p:spPr/>
        <p:txBody>
          <a:bodyPr/>
          <a:lstStyle/>
          <a:p>
            <a:fld id="{48FD164D-3861-7D46-AF95-33EE19A8B54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D9D888-B42B-464C-B172-58842280981F}" type="datetimeFigureOut">
              <a:rPr lang="en-US" smtClean="0"/>
              <a:pPr/>
              <a:t>9/8/14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828ED0-E51E-4449-A720-7137A9DC912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F4B08-C6A5-2A47-8F79-95242B1F329E}" type="datetime1">
              <a:rPr lang="en-US" smtClean="0"/>
              <a:pPr/>
              <a:t>9/8/14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 Trivium for the 21st  Century</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D164D-3861-7D46-AF95-33EE19A8B54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B5D20-2D42-DC40-8A7D-4F9DED188356}" type="datetime1">
              <a:rPr lang="en-US" smtClean="0"/>
              <a:pPr/>
              <a:t>9/8/14</a:t>
            </a:fld>
            <a:endParaRPr lang="en-US"/>
          </a:p>
        </p:txBody>
      </p:sp>
      <p:sp>
        <p:nvSpPr>
          <p:cNvPr id="3" name="Footer Placeholder 2"/>
          <p:cNvSpPr>
            <a:spLocks noGrp="1"/>
          </p:cNvSpPr>
          <p:nvPr>
            <p:ph type="ftr" sz="quarter" idx="11"/>
          </p:nvPr>
        </p:nvSpPr>
        <p:spPr/>
        <p:txBody>
          <a:bodyPr/>
          <a:lstStyle/>
          <a:p>
            <a:r>
              <a:rPr lang="en-US" smtClean="0"/>
              <a:t>A Trivium for the 21st  Century</a:t>
            </a:r>
            <a:endParaRPr lang="en-US"/>
          </a:p>
        </p:txBody>
      </p:sp>
      <p:sp>
        <p:nvSpPr>
          <p:cNvPr id="4" name="Slide Number Placeholder 3"/>
          <p:cNvSpPr>
            <a:spLocks noGrp="1"/>
          </p:cNvSpPr>
          <p:nvPr>
            <p:ph type="sldNum" sz="quarter" idx="12"/>
          </p:nvPr>
        </p:nvSpPr>
        <p:spPr/>
        <p:txBody>
          <a:bodyPr/>
          <a:lstStyle/>
          <a:p>
            <a:fld id="{48FD164D-3861-7D46-AF95-33EE19A8B541}" type="slidenum">
              <a:rPr lang="en-US" smtClean="0"/>
              <a:pPr/>
              <a:t>1</a:t>
            </a:fld>
            <a:endParaRPr lang="en-US"/>
          </a:p>
        </p:txBody>
      </p:sp>
      <p:pic>
        <p:nvPicPr>
          <p:cNvPr id="5" name="Picture 4" descr="walrus and carpenter.gif"/>
          <p:cNvPicPr>
            <a:picLocks noChangeAspect="1"/>
          </p:cNvPicPr>
          <p:nvPr/>
        </p:nvPicPr>
        <p:blipFill>
          <a:blip r:embed="rId2"/>
          <a:stretch>
            <a:fillRect/>
          </a:stretch>
        </p:blipFill>
        <p:spPr>
          <a:xfrm>
            <a:off x="1320800" y="1270000"/>
            <a:ext cx="6502400" cy="4318000"/>
          </a:xfrm>
          <a:prstGeom prst="rect">
            <a:avLst/>
          </a:prstGeom>
        </p:spPr>
      </p:pic>
      <p:sp>
        <p:nvSpPr>
          <p:cNvPr id="6" name="TextBox 5"/>
          <p:cNvSpPr txBox="1"/>
          <p:nvPr/>
        </p:nvSpPr>
        <p:spPr>
          <a:xfrm>
            <a:off x="457200" y="381000"/>
            <a:ext cx="8284297" cy="707886"/>
          </a:xfrm>
          <a:prstGeom prst="rect">
            <a:avLst/>
          </a:prstGeom>
          <a:noFill/>
        </p:spPr>
        <p:txBody>
          <a:bodyPr wrap="square" rtlCol="0">
            <a:spAutoFit/>
          </a:bodyPr>
          <a:lstStyle/>
          <a:p>
            <a:r>
              <a:rPr lang="en-GB" sz="4000" dirty="0" smtClean="0">
                <a:solidFill>
                  <a:srgbClr val="C72127"/>
                </a:solidFill>
                <a:latin typeface="Arno Pro"/>
                <a:cs typeface="Arno Pro"/>
              </a:rPr>
              <a:t>The Teacher and the Researcher</a:t>
            </a:r>
            <a:endParaRPr lang="en-US"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762000" y="304800"/>
            <a:ext cx="7924800" cy="923330"/>
          </a:xfrm>
          <a:prstGeom prst="rect">
            <a:avLst/>
          </a:prstGeom>
        </p:spPr>
        <p:txBody>
          <a:bodyPr wrap="square">
            <a:spAutoFit/>
          </a:bodyPr>
          <a:lstStyle/>
          <a:p>
            <a:r>
              <a:rPr lang="en-GB" sz="5400" dirty="0" smtClean="0">
                <a:solidFill>
                  <a:srgbClr val="C72127"/>
                </a:solidFill>
                <a:latin typeface="Arno Pro"/>
                <a:ea typeface="+mj-ea"/>
                <a:cs typeface="Arno Pro"/>
              </a:rPr>
              <a:t>Outstanding</a:t>
            </a:r>
            <a:r>
              <a:rPr lang="en-US" sz="5400" dirty="0" smtClean="0">
                <a:solidFill>
                  <a:srgbClr val="C72127"/>
                </a:solidFill>
                <a:latin typeface="Arno Pro"/>
                <a:ea typeface="+mj-ea"/>
                <a:cs typeface="Arno Pro"/>
              </a:rPr>
              <a:t>…</a:t>
            </a:r>
            <a:endParaRPr lang="en-US" sz="5400" dirty="0"/>
          </a:p>
        </p:txBody>
      </p:sp>
      <p:sp>
        <p:nvSpPr>
          <p:cNvPr id="3" name="Rectangle 2"/>
          <p:cNvSpPr/>
          <p:nvPr/>
        </p:nvSpPr>
        <p:spPr>
          <a:xfrm>
            <a:off x="762000" y="1371600"/>
            <a:ext cx="7554416" cy="8032970"/>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Brain Gym</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Learning Styles</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“I know because it’s worked for me”</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Faith: Controlling the knowledge</a:t>
            </a: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762000" y="304800"/>
            <a:ext cx="7924800" cy="923330"/>
          </a:xfrm>
          <a:prstGeom prst="rect">
            <a:avLst/>
          </a:prstGeom>
        </p:spPr>
        <p:txBody>
          <a:bodyPr wrap="square">
            <a:spAutoFit/>
          </a:bodyPr>
          <a:lstStyle/>
          <a:p>
            <a:r>
              <a:rPr lang="en-GB" sz="5400" dirty="0" smtClean="0">
                <a:solidFill>
                  <a:srgbClr val="C72127"/>
                </a:solidFill>
                <a:latin typeface="Arno Pro"/>
                <a:ea typeface="+mj-ea"/>
                <a:cs typeface="Arno Pro"/>
              </a:rPr>
              <a:t>Science is dialectical</a:t>
            </a:r>
            <a:endParaRPr lang="en-US" sz="5400" dirty="0"/>
          </a:p>
        </p:txBody>
      </p:sp>
      <p:sp>
        <p:nvSpPr>
          <p:cNvPr id="3" name="Rectangle 2"/>
          <p:cNvSpPr/>
          <p:nvPr/>
        </p:nvSpPr>
        <p:spPr>
          <a:xfrm>
            <a:off x="762000" y="1371600"/>
            <a:ext cx="7554416" cy="7035773"/>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It exists in the present,</a:t>
            </a:r>
            <a:r>
              <a:rPr lang="en-GB" sz="3600" dirty="0" smtClean="0">
                <a:solidFill>
                  <a:prstClr val="black"/>
                </a:solidFill>
                <a:latin typeface="Arno Pro"/>
                <a:cs typeface="Arno Pro"/>
              </a:rPr>
              <a:t> does it destroy </a:t>
            </a:r>
            <a:r>
              <a:rPr lang="en-GB" sz="3600" dirty="0" smtClean="0">
                <a:solidFill>
                  <a:prstClr val="black"/>
                </a:solidFill>
                <a:latin typeface="Arno Pro"/>
                <a:cs typeface="Arno Pro"/>
              </a:rPr>
              <a:t>the past and </a:t>
            </a:r>
            <a:r>
              <a:rPr lang="en-GB" sz="3600" dirty="0" smtClean="0">
                <a:solidFill>
                  <a:prstClr val="black"/>
                </a:solidFill>
                <a:latin typeface="Arno Pro"/>
                <a:cs typeface="Arno Pro"/>
              </a:rPr>
              <a:t>pretend </a:t>
            </a:r>
            <a:r>
              <a:rPr lang="en-GB" sz="3600" dirty="0" smtClean="0">
                <a:solidFill>
                  <a:prstClr val="black"/>
                </a:solidFill>
                <a:latin typeface="Arno Pro"/>
                <a:cs typeface="Arno Pro"/>
              </a:rPr>
              <a:t>it steers us towards a golden </a:t>
            </a:r>
            <a:r>
              <a:rPr lang="en-GB" sz="3600" dirty="0" smtClean="0">
                <a:solidFill>
                  <a:prstClr val="black"/>
                </a:solidFill>
                <a:latin typeface="Arno Pro"/>
                <a:cs typeface="Arno Pro"/>
              </a:rPr>
              <a:t>age?</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Does h</a:t>
            </a:r>
            <a:r>
              <a:rPr lang="en-GB" sz="3600" dirty="0" smtClean="0">
                <a:solidFill>
                  <a:prstClr val="black"/>
                </a:solidFill>
                <a:latin typeface="Arno Pro"/>
                <a:cs typeface="Arno Pro"/>
              </a:rPr>
              <a:t>umanity </a:t>
            </a:r>
            <a:r>
              <a:rPr lang="en-GB" sz="3600" dirty="0" smtClean="0">
                <a:solidFill>
                  <a:prstClr val="black"/>
                </a:solidFill>
                <a:latin typeface="Arno Pro"/>
                <a:cs typeface="Arno Pro"/>
              </a:rPr>
              <a:t>decides whether something is true or not</a:t>
            </a:r>
            <a:r>
              <a:rPr lang="en-US" sz="3600" dirty="0" smtClean="0">
                <a:solidFill>
                  <a:prstClr val="black"/>
                </a:solidFill>
                <a:latin typeface="Arno Pro"/>
                <a:cs typeface="Arno Pro"/>
              </a:rPr>
              <a: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3</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Science wins</a:t>
            </a:r>
            <a:endParaRPr lang="en-US" sz="5400" dirty="0"/>
          </a:p>
        </p:txBody>
      </p:sp>
      <p:sp>
        <p:nvSpPr>
          <p:cNvPr id="3" name="Rectangle 2"/>
          <p:cNvSpPr/>
          <p:nvPr/>
        </p:nvSpPr>
        <p:spPr>
          <a:xfrm>
            <a:off x="762000" y="1371600"/>
            <a:ext cx="7554416" cy="7035773"/>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Because of its ubiquitous rhetoric and the faith in ‘progress’, a belief that ‘things can only get better’</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Is it sometimes driven by opposition </a:t>
            </a:r>
            <a:r>
              <a:rPr lang="en-GB" sz="3600" dirty="0" smtClean="0">
                <a:solidFill>
                  <a:prstClr val="black"/>
                </a:solidFill>
                <a:latin typeface="Arno Pro"/>
                <a:cs typeface="Arno Pro"/>
              </a:rPr>
              <a:t>to current truths</a:t>
            </a:r>
            <a:r>
              <a:rPr lang="en-GB" sz="3600" dirty="0" smtClean="0">
                <a:solidFill>
                  <a:prstClr val="black"/>
                </a:solidFill>
                <a:latin typeface="Arno Pro"/>
                <a:cs typeface="Arno Pro"/>
              </a:rPr>
              <a:t> ?</a:t>
            </a: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4</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4413516"/>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There is evidence that in all sciences the strength of evidence for something reduces:</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This is called the decline effect.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5</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4745916"/>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Even mice in laboratories being experimented on react differently, nothing is entirely replicable, the mice might react differently because of the smell of the scientist but ‘we’ don’t know!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6</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4302716"/>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How many findings </a:t>
            </a:r>
            <a:r>
              <a:rPr lang="en-GB" sz="3600" dirty="0" smtClean="0">
                <a:solidFill>
                  <a:prstClr val="black"/>
                </a:solidFill>
                <a:latin typeface="Arno Pro"/>
                <a:cs typeface="Arno Pro"/>
              </a:rPr>
              <a:t>aren’t true or are exaggerated</a:t>
            </a:r>
            <a:r>
              <a:rPr lang="en-US" sz="3600" dirty="0" smtClean="0">
                <a:solidFill>
                  <a:prstClr val="black"/>
                </a:solidFill>
                <a:latin typeface="Arno Pro"/>
                <a:cs typeface="Arno Pro"/>
              </a:rPr>
              <a: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How many ‘little’ studies are any use? Can funding allow big studies?</a:t>
            </a:r>
            <a:r>
              <a:rPr lang="en-GB" sz="36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7</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5632312"/>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Big studies run up against ethical and financial objections.</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Discoveries keep arriving and the ‘rhetoric of science’ takes over</a:t>
            </a:r>
            <a:r>
              <a:rPr lang="en-US" sz="3600" dirty="0" smtClean="0">
                <a:solidFill>
                  <a:prstClr val="black"/>
                </a:solidFill>
                <a:latin typeface="Arno Pro"/>
                <a:cs typeface="Arno Pro"/>
              </a:rPr>
              <a: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Negative results sometimes ignored?</a:t>
            </a: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8</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924800" cy="5853911"/>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We can find plausible patterns in anything</a:t>
            </a:r>
            <a:r>
              <a:rPr lang="en-US" sz="3600" dirty="0" smtClean="0">
                <a:solidFill>
                  <a:prstClr val="black"/>
                </a:solidFill>
                <a:latin typeface="Arno Pro"/>
                <a:cs typeface="Arno Pro"/>
              </a:rPr>
              <a: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Who wants this headline:</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‘Science Doesn’t Know Anything New’</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9</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5189114"/>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Measurement &amp; targets:</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Aim: BMI between 20 &amp; 25</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Must eat 5 portions fruit and </a:t>
            </a:r>
            <a:r>
              <a:rPr lang="en-GB" sz="3600" dirty="0" err="1" smtClean="0">
                <a:solidFill>
                  <a:prstClr val="black"/>
                </a:solidFill>
                <a:latin typeface="Arno Pro"/>
                <a:cs typeface="Arno Pro"/>
              </a:rPr>
              <a:t>veg</a:t>
            </a:r>
            <a:r>
              <a:rPr lang="en-GB" sz="3600" dirty="0" smtClean="0">
                <a:solidFill>
                  <a:prstClr val="black"/>
                </a:solidFill>
                <a:latin typeface="Arno Pro"/>
                <a:cs typeface="Arno Pro"/>
              </a:rPr>
              <a:t> &amp; no more than 30 </a:t>
            </a:r>
            <a:r>
              <a:rPr lang="en-GB" sz="3600" dirty="0" err="1" smtClean="0">
                <a:solidFill>
                  <a:prstClr val="black"/>
                </a:solidFill>
                <a:latin typeface="Arno Pro"/>
                <a:cs typeface="Arno Pro"/>
              </a:rPr>
              <a:t>grms</a:t>
            </a:r>
            <a:r>
              <a:rPr lang="en-GB" sz="3600" dirty="0" smtClean="0">
                <a:solidFill>
                  <a:prstClr val="black"/>
                </a:solidFill>
                <a:latin typeface="Arno Pro"/>
                <a:cs typeface="Arno Pro"/>
              </a:rPr>
              <a:t> of saturated fat per day</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10</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3637919"/>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Problem is when it comes down to it nothing valuable or useful can be summed up by a mere number of target.</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11</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4967514"/>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E.G:</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In a large study from Canada being overweight was associated with living longer.</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BMI: 25-30 = overweight but you live longer</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12</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3970318"/>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E.G:</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Saturated Fat:</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Now we can eat butter and cheese</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Margarine is bad</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13</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6297109"/>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E.G:</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Five a day:</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Spuds removed so as not to encourage eating of chips.</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5+2 needed!</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Apparently no benefit from the +2 according to British Medical Journal</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14</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5632312"/>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We are all confused!</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Do we count calories? Measure BMI? Count </a:t>
            </a:r>
            <a:r>
              <a:rPr lang="en-GB" sz="3600" dirty="0" err="1" smtClean="0">
                <a:solidFill>
                  <a:prstClr val="black"/>
                </a:solidFill>
                <a:latin typeface="Arno Pro"/>
                <a:cs typeface="Arno Pro"/>
              </a:rPr>
              <a:t>Veg</a:t>
            </a:r>
            <a:r>
              <a:rPr lang="en-GB" sz="3600" dirty="0" smtClean="0">
                <a:solidFill>
                  <a:prstClr val="black"/>
                </a:solidFill>
                <a:latin typeface="Arno Pro"/>
                <a:cs typeface="Arno Pro"/>
              </a:rPr>
              <a:t>? How big is the portion? Eat Potatoes? Be overweight?</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Why are we confused?</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15</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5410712"/>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Because the fact is researchers aren’t sure! No-one knows what a good diet is or what weight we should be etc.</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All they can do is try to get nearer to the truth. This might mean contradicting previous advice.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16</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3305520"/>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We can now drink more booze:</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28 units per week for a man</a:t>
            </a:r>
          </a:p>
          <a:p>
            <a:pPr marL="342900" lvl="0" indent="-342900" defTabSz="914400">
              <a:spcBef>
                <a:spcPct val="20000"/>
              </a:spcBef>
              <a:buClr>
                <a:srgbClr val="EEECE1"/>
              </a:buClr>
              <a:buSzPct val="90000"/>
            </a:pPr>
            <a:r>
              <a:rPr lang="en-GB" sz="3600" dirty="0" smtClean="0">
                <a:solidFill>
                  <a:prstClr val="black"/>
                </a:solidFill>
                <a:latin typeface="Arno Pro"/>
                <a:cs typeface="Arno Pro"/>
              </a:rPr>
              <a:t>21 units per week for a woman</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17</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4524316"/>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Cheese is now good for you!</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Sugar is now the devil, the devil that flavours all those low fat products!</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18</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4745916"/>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By making everything measurable i.e. what we eat and how healthy we are we have bred anxiety and the need to adjust the precise numbers as new information becomes available</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19</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3859518"/>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Are human </a:t>
            </a:r>
            <a:r>
              <a:rPr lang="en-GB" sz="3600" dirty="0" smtClean="0">
                <a:solidFill>
                  <a:prstClr val="black"/>
                </a:solidFill>
                <a:latin typeface="Arno Pro"/>
                <a:cs typeface="Arno Pro"/>
              </a:rPr>
              <a:t>beings fixed on the data</a:t>
            </a:r>
            <a:r>
              <a:rPr lang="en-GB" sz="3600" dirty="0" smtClean="0">
                <a:solidFill>
                  <a:prstClr val="black"/>
                </a:solidFill>
                <a:latin typeface="Arno Pro"/>
                <a:cs typeface="Arno Pro"/>
              </a:rPr>
              <a:t> blinded </a:t>
            </a:r>
            <a:r>
              <a:rPr lang="en-GB" sz="3600" dirty="0" smtClean="0">
                <a:solidFill>
                  <a:prstClr val="black"/>
                </a:solidFill>
                <a:latin typeface="Arno Pro"/>
                <a:cs typeface="Arno Pro"/>
              </a:rPr>
              <a:t>to what else is going </a:t>
            </a:r>
            <a:r>
              <a:rPr lang="en-GB" sz="3600" dirty="0" smtClean="0">
                <a:solidFill>
                  <a:prstClr val="black"/>
                </a:solidFill>
                <a:latin typeface="Arno Pro"/>
                <a:cs typeface="Arno Pro"/>
              </a:rPr>
              <a:t>on?</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The</a:t>
            </a:r>
            <a:r>
              <a:rPr lang="en-GB" sz="3600" dirty="0" smtClean="0">
                <a:solidFill>
                  <a:prstClr val="black"/>
                </a:solidFill>
                <a:latin typeface="Arno Pro"/>
                <a:cs typeface="Arno Pro"/>
              </a:rPr>
              <a:t> human being </a:t>
            </a:r>
            <a:r>
              <a:rPr lang="en-GB" sz="3600" dirty="0" smtClean="0">
                <a:solidFill>
                  <a:prstClr val="black"/>
                </a:solidFill>
                <a:latin typeface="Arno Pro"/>
                <a:cs typeface="Arno Pro"/>
              </a:rPr>
              <a:t>as a</a:t>
            </a:r>
            <a:r>
              <a:rPr lang="en-GB" sz="3600" dirty="0" smtClean="0">
                <a:solidFill>
                  <a:prstClr val="black"/>
                </a:solidFill>
                <a:latin typeface="Arno Pro"/>
                <a:cs typeface="Arno Pro"/>
              </a:rPr>
              <a:t> whole</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20</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4967514"/>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By worrying about small targets (backed up by evidence!) You lose a picture of the whole.</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You can’t see the wood because you are obsessing about one tree.</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21</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4376583"/>
          </a:xfrm>
          <a:prstGeom prst="rect">
            <a:avLst/>
          </a:prstGeom>
        </p:spPr>
        <p:txBody>
          <a:bodyPr wrap="square">
            <a:spAutoFit/>
          </a:bodyPr>
          <a:lstStyle/>
          <a:p>
            <a:pPr marL="342900" lvl="0" indent="-342900" defTabSz="914400">
              <a:spcBef>
                <a:spcPct val="20000"/>
              </a:spcBef>
              <a:buClr>
                <a:srgbClr val="EEECE1"/>
              </a:buClr>
              <a:buSzPct val="90000"/>
            </a:pPr>
            <a:r>
              <a:rPr lang="en-US" sz="3600" dirty="0" smtClean="0"/>
              <a:t>“In practice diet is too complicated for us to be able to micromanage it. Too much is unknown about how the elements of diet interact for us to be able to change the variables to achieve the result we desire”</a:t>
            </a:r>
          </a:p>
          <a:p>
            <a:pPr marL="342900" lvl="0" indent="-342900" defTabSz="914400">
              <a:spcBef>
                <a:spcPct val="20000"/>
              </a:spcBef>
              <a:buClr>
                <a:srgbClr val="EEECE1"/>
              </a:buClr>
              <a:buSzPct val="90000"/>
            </a:pPr>
            <a:r>
              <a:rPr lang="en-US" sz="1600" dirty="0" smtClean="0">
                <a:solidFill>
                  <a:prstClr val="black"/>
                </a:solidFill>
                <a:latin typeface="Arno Pro"/>
                <a:cs typeface="Arno Pro"/>
              </a:rPr>
              <a:t>Julian </a:t>
            </a:r>
            <a:r>
              <a:rPr lang="en-US" sz="1600" dirty="0" err="1" smtClean="0">
                <a:solidFill>
                  <a:prstClr val="black"/>
                </a:solidFill>
                <a:latin typeface="Arno Pro"/>
                <a:cs typeface="Arno Pro"/>
              </a:rPr>
              <a:t>Bagginni</a:t>
            </a:r>
            <a:endParaRPr lang="en-GB" sz="1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22</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Research:</a:t>
            </a:r>
            <a:endParaRPr lang="en-US" sz="5400" dirty="0"/>
          </a:p>
        </p:txBody>
      </p:sp>
      <p:sp>
        <p:nvSpPr>
          <p:cNvPr id="3" name="Rectangle 2"/>
          <p:cNvSpPr/>
          <p:nvPr/>
        </p:nvSpPr>
        <p:spPr>
          <a:xfrm>
            <a:off x="762000" y="1371600"/>
            <a:ext cx="7554416" cy="4967514"/>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What does hold steady is the advice to eat and drink a balanced diet and have moderate exercise outdoors.</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Common Sense?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23</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457200" y="304800"/>
            <a:ext cx="8458200" cy="1754327"/>
          </a:xfrm>
          <a:prstGeom prst="rect">
            <a:avLst/>
          </a:prstGeom>
        </p:spPr>
        <p:txBody>
          <a:bodyPr wrap="square">
            <a:spAutoFit/>
          </a:bodyPr>
          <a:lstStyle/>
          <a:p>
            <a:r>
              <a:rPr lang="en-GB" sz="5400" dirty="0" smtClean="0">
                <a:solidFill>
                  <a:srgbClr val="C72127"/>
                </a:solidFill>
                <a:latin typeface="Arno Pro"/>
                <a:cs typeface="Arno Pro"/>
              </a:rPr>
              <a:t>Rhetoric of science:</a:t>
            </a:r>
            <a:endParaRPr lang="en-US" sz="5400" dirty="0" smtClean="0"/>
          </a:p>
          <a:p>
            <a:endParaRPr lang="en-US" sz="5400" dirty="0"/>
          </a:p>
        </p:txBody>
      </p:sp>
      <p:sp>
        <p:nvSpPr>
          <p:cNvPr id="3" name="Rectangle 2"/>
          <p:cNvSpPr/>
          <p:nvPr/>
        </p:nvSpPr>
        <p:spPr>
          <a:xfrm>
            <a:off x="762000" y="1371600"/>
            <a:ext cx="7924800" cy="5632312"/>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By the time it gets to the teacher it has become ‘headlines’ that might also distort the evidence</a:t>
            </a:r>
            <a:r>
              <a:rPr lang="en-US" sz="3600" dirty="0" smtClean="0">
                <a:solidFill>
                  <a:prstClr val="black"/>
                </a:solidFill>
                <a:latin typeface="Arno Pro"/>
                <a:cs typeface="Arno Pro"/>
              </a:rPr>
              <a: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By the time it gets into the classroom…</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24</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US" sz="5400" dirty="0" smtClean="0">
                <a:solidFill>
                  <a:srgbClr val="C72127"/>
                </a:solidFill>
                <a:latin typeface="Arno Pro"/>
                <a:ea typeface="+mj-ea"/>
                <a:cs typeface="Arno Pro"/>
              </a:rPr>
              <a:t>W</a:t>
            </a:r>
            <a:r>
              <a:rPr lang="en-GB" sz="5400" dirty="0" smtClean="0">
                <a:solidFill>
                  <a:srgbClr val="C72127"/>
                </a:solidFill>
                <a:latin typeface="Arno Pro"/>
                <a:ea typeface="+mj-ea"/>
                <a:cs typeface="Arno Pro"/>
              </a:rPr>
              <a:t>hat sense?</a:t>
            </a:r>
            <a:endParaRPr lang="en-US" sz="5400" dirty="0"/>
          </a:p>
        </p:txBody>
      </p:sp>
      <p:sp>
        <p:nvSpPr>
          <p:cNvPr id="3" name="Rectangle 2"/>
          <p:cNvSpPr/>
          <p:nvPr/>
        </p:nvSpPr>
        <p:spPr>
          <a:xfrm>
            <a:off x="762000" y="1371600"/>
            <a:ext cx="7554416" cy="6186309"/>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Keep your reasons secret! </a:t>
            </a:r>
            <a:r>
              <a:rPr lang="en-US" sz="2000" dirty="0" smtClean="0">
                <a:solidFill>
                  <a:prstClr val="black"/>
                </a:solidFill>
                <a:latin typeface="Arno Pro"/>
                <a:cs typeface="Arno Pro"/>
              </a:rPr>
              <a:t>S</a:t>
            </a:r>
            <a:r>
              <a:rPr lang="en-GB" sz="2000" dirty="0" err="1" smtClean="0">
                <a:solidFill>
                  <a:prstClr val="black"/>
                </a:solidFill>
                <a:latin typeface="Arno Pro"/>
                <a:cs typeface="Arno Pro"/>
              </a:rPr>
              <a:t>ays</a:t>
            </a:r>
            <a:r>
              <a:rPr lang="en-GB" sz="2000" dirty="0" smtClean="0">
                <a:solidFill>
                  <a:prstClr val="black"/>
                </a:solidFill>
                <a:latin typeface="Arno Pro"/>
                <a:cs typeface="Arno Pro"/>
              </a:rPr>
              <a:t> Nietzsche</a:t>
            </a: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Only the </a:t>
            </a:r>
            <a:r>
              <a:rPr lang="en-GB" sz="3600" dirty="0" err="1" smtClean="0">
                <a:solidFill>
                  <a:prstClr val="black"/>
                </a:solidFill>
                <a:latin typeface="Arno Pro"/>
                <a:cs typeface="Arno Pro"/>
              </a:rPr>
              <a:t>Ubermensch</a:t>
            </a:r>
            <a:r>
              <a:rPr lang="en-GB" sz="3600" dirty="0" smtClean="0">
                <a:solidFill>
                  <a:prstClr val="black"/>
                </a:solidFill>
                <a:latin typeface="Arno Pro"/>
                <a:cs typeface="Arno Pro"/>
              </a:rPr>
              <a:t> can understand the absurdity and </a:t>
            </a:r>
            <a:r>
              <a:rPr lang="en-GB" sz="3600" dirty="0" smtClean="0">
                <a:solidFill>
                  <a:prstClr val="black"/>
                </a:solidFill>
                <a:latin typeface="Arno Pro"/>
                <a:cs typeface="Arno Pro"/>
              </a:rPr>
              <a:t>doubt?</a:t>
            </a: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25</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US" sz="5400" dirty="0" smtClean="0">
                <a:solidFill>
                  <a:srgbClr val="C72127"/>
                </a:solidFill>
                <a:latin typeface="Arno Pro"/>
                <a:ea typeface="+mj-ea"/>
                <a:cs typeface="Arno Pro"/>
              </a:rPr>
              <a:t>W</a:t>
            </a:r>
            <a:r>
              <a:rPr lang="en-GB" sz="5400" dirty="0" smtClean="0">
                <a:solidFill>
                  <a:srgbClr val="C72127"/>
                </a:solidFill>
                <a:latin typeface="Arno Pro"/>
                <a:ea typeface="+mj-ea"/>
                <a:cs typeface="Arno Pro"/>
              </a:rPr>
              <a:t>hat sense?</a:t>
            </a:r>
            <a:endParaRPr lang="en-US" sz="5400" dirty="0"/>
          </a:p>
        </p:txBody>
      </p:sp>
      <p:sp>
        <p:nvSpPr>
          <p:cNvPr id="3" name="Rectangle 2"/>
          <p:cNvSpPr/>
          <p:nvPr/>
        </p:nvSpPr>
        <p:spPr>
          <a:xfrm>
            <a:off x="762000" y="1371600"/>
            <a:ext cx="7554416" cy="7035773"/>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If science born of natural philosophy replaces tradition, faith and belief what sense will we make of our world?</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Why educate in this rational world?</a:t>
            </a: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26</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762000" y="304800"/>
            <a:ext cx="7924800" cy="923330"/>
          </a:xfrm>
          <a:prstGeom prst="rect">
            <a:avLst/>
          </a:prstGeom>
        </p:spPr>
        <p:txBody>
          <a:bodyPr wrap="square">
            <a:spAutoFit/>
          </a:bodyPr>
          <a:lstStyle/>
          <a:p>
            <a:r>
              <a:rPr lang="en-GB" sz="5400" dirty="0" smtClean="0">
                <a:solidFill>
                  <a:srgbClr val="C72127"/>
                </a:solidFill>
                <a:latin typeface="Arno Pro"/>
                <a:ea typeface="+mj-ea"/>
                <a:cs typeface="Arno Pro"/>
              </a:rPr>
              <a:t>The best teaching</a:t>
            </a:r>
            <a:endParaRPr lang="en-US" sz="5400" dirty="0"/>
          </a:p>
        </p:txBody>
      </p:sp>
      <p:sp>
        <p:nvSpPr>
          <p:cNvPr id="3" name="Rectangle 2"/>
          <p:cNvSpPr/>
          <p:nvPr/>
        </p:nvSpPr>
        <p:spPr>
          <a:xfrm>
            <a:off x="762000" y="1371600"/>
            <a:ext cx="7554416" cy="8365368"/>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Might occur when you aren’t thinking about what you are doing</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The unconscious teaching rooted in experience and tradition might be the most effective</a:t>
            </a:r>
            <a:r>
              <a:rPr lang="en-US" sz="3600" dirty="0" smtClean="0">
                <a:solidFill>
                  <a:prstClr val="black"/>
                </a:solidFill>
                <a:latin typeface="Arno Pro"/>
                <a:cs typeface="Arno Pro"/>
              </a:rPr>
              <a: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Question both, what is left?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27</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762000" y="304800"/>
            <a:ext cx="7924800" cy="923330"/>
          </a:xfrm>
          <a:prstGeom prst="rect">
            <a:avLst/>
          </a:prstGeom>
        </p:spPr>
        <p:txBody>
          <a:bodyPr wrap="square">
            <a:spAutoFit/>
          </a:bodyPr>
          <a:lstStyle/>
          <a:p>
            <a:r>
              <a:rPr lang="en-GB" sz="5400" dirty="0" smtClean="0">
                <a:solidFill>
                  <a:srgbClr val="C72127"/>
                </a:solidFill>
                <a:latin typeface="Arno Pro"/>
                <a:ea typeface="+mj-ea"/>
                <a:cs typeface="Arno Pro"/>
              </a:rPr>
              <a:t>Galileo by Brecht</a:t>
            </a:r>
            <a:endParaRPr lang="en-US" sz="5400" dirty="0"/>
          </a:p>
        </p:txBody>
      </p:sp>
      <p:sp>
        <p:nvSpPr>
          <p:cNvPr id="3" name="Rectangle 2"/>
          <p:cNvSpPr/>
          <p:nvPr/>
        </p:nvSpPr>
        <p:spPr>
          <a:xfrm>
            <a:off x="762000" y="1371600"/>
            <a:ext cx="7554416" cy="7035773"/>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Truth held by the Pope, in Latin</a:t>
            </a:r>
            <a:r>
              <a:rPr lang="en-US" sz="3600" dirty="0" smtClean="0">
                <a:solidFill>
                  <a:prstClr val="black"/>
                </a:solidFill>
                <a:latin typeface="Arno Pro"/>
                <a:cs typeface="Arno Pro"/>
              </a:rPr>
              <a: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Common people kept from truth in order to keep order and give them hope… hope so that they might strive…</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28</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76400" y="304800"/>
            <a:ext cx="6172200" cy="923330"/>
          </a:xfrm>
          <a:prstGeom prst="rect">
            <a:avLst/>
          </a:prstGeom>
        </p:spPr>
        <p:txBody>
          <a:bodyPr wrap="square">
            <a:spAutoFit/>
          </a:bodyPr>
          <a:lstStyle/>
          <a:p>
            <a:r>
              <a:rPr lang="en-GB" sz="5400" dirty="0" smtClean="0">
                <a:solidFill>
                  <a:srgbClr val="C72127"/>
                </a:solidFill>
                <a:latin typeface="Arno Pro"/>
                <a:ea typeface="+mj-ea"/>
                <a:cs typeface="Arno Pro"/>
              </a:rPr>
              <a:t>Dilemma?</a:t>
            </a:r>
            <a:endParaRPr lang="en-US" sz="5400" dirty="0"/>
          </a:p>
        </p:txBody>
      </p:sp>
      <p:sp>
        <p:nvSpPr>
          <p:cNvPr id="3" name="Rectangle 2"/>
          <p:cNvSpPr/>
          <p:nvPr/>
        </p:nvSpPr>
        <p:spPr>
          <a:xfrm>
            <a:off x="762000" y="1371600"/>
            <a:ext cx="7554416" cy="7589771"/>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Backward, docile, teachers accepting diktats</a:t>
            </a:r>
            <a:r>
              <a:rPr lang="en-US" sz="3600" dirty="0" smtClean="0">
                <a:solidFill>
                  <a:prstClr val="black"/>
                </a:solidFill>
                <a:latin typeface="Arno Pro"/>
                <a:cs typeface="Arno Pro"/>
              </a:rPr>
              <a:t>…?</a:t>
            </a:r>
            <a:r>
              <a:rPr lang="en-GB" sz="3600" dirty="0" smtClean="0">
                <a:solidFill>
                  <a:prstClr val="black"/>
                </a:solidFill>
                <a:latin typeface="Arno Pro"/>
                <a:cs typeface="Arno Pro"/>
              </a:rPr>
              <a:t> </a:t>
            </a: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O</a:t>
            </a:r>
            <a:r>
              <a:rPr lang="en-GB" sz="3600" dirty="0" err="1" smtClean="0">
                <a:solidFill>
                  <a:prstClr val="black"/>
                </a:solidFill>
                <a:latin typeface="Arno Pro"/>
                <a:cs typeface="Arno Pro"/>
              </a:rPr>
              <a:t>r</a:t>
            </a:r>
            <a:r>
              <a:rPr lang="en-US" sz="3600" dirty="0" smtClean="0">
                <a:solidFill>
                  <a:prstClr val="black"/>
                </a:solidFill>
                <a:latin typeface="Arno Pro"/>
                <a:cs typeface="Arno Pro"/>
              </a:rPr>
              <a:t>…</a:t>
            </a: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Rational minded teachers accepting the universality of reason but likely to become prevaricating upstarts ready to undermine their </a:t>
            </a:r>
            <a:r>
              <a:rPr lang="en-GB" sz="3600" dirty="0" smtClean="0">
                <a:solidFill>
                  <a:prstClr val="black"/>
                </a:solidFill>
                <a:latin typeface="Arno Pro"/>
                <a:cs typeface="Arno Pro"/>
              </a:rPr>
              <a:t>leaders?</a:t>
            </a: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29</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457200" y="304800"/>
            <a:ext cx="8458200" cy="923330"/>
          </a:xfrm>
          <a:prstGeom prst="rect">
            <a:avLst/>
          </a:prstGeom>
        </p:spPr>
        <p:txBody>
          <a:bodyPr wrap="square">
            <a:spAutoFit/>
          </a:bodyPr>
          <a:lstStyle/>
          <a:p>
            <a:r>
              <a:rPr lang="en-GB" sz="5400" dirty="0" smtClean="0">
                <a:solidFill>
                  <a:srgbClr val="C72127"/>
                </a:solidFill>
                <a:latin typeface="Arno Pro"/>
                <a:ea typeface="+mj-ea"/>
                <a:cs typeface="Arno Pro"/>
              </a:rPr>
              <a:t>Educational Enlightenment</a:t>
            </a:r>
            <a:endParaRPr lang="en-US" sz="5400" dirty="0"/>
          </a:p>
        </p:txBody>
      </p:sp>
      <p:sp>
        <p:nvSpPr>
          <p:cNvPr id="3" name="Rectangle 2"/>
          <p:cNvSpPr/>
          <p:nvPr/>
        </p:nvSpPr>
        <p:spPr>
          <a:xfrm>
            <a:off x="762000" y="1371600"/>
            <a:ext cx="7554416" cy="7811371"/>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Tradition becomes questioned and everything is up for grabs</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The</a:t>
            </a:r>
            <a:r>
              <a:rPr lang="en-GB" sz="3600" dirty="0" smtClean="0">
                <a:solidFill>
                  <a:prstClr val="black"/>
                </a:solidFill>
                <a:latin typeface="Arno Pro"/>
                <a:cs typeface="Arno Pro"/>
              </a:rPr>
              <a:t> ‘common teacher’ grasps </a:t>
            </a:r>
            <a:r>
              <a:rPr lang="en-GB" sz="3600" dirty="0" smtClean="0">
                <a:solidFill>
                  <a:prstClr val="black"/>
                </a:solidFill>
                <a:latin typeface="Arno Pro"/>
                <a:cs typeface="Arno Pro"/>
              </a:rPr>
              <a:t>the enormity of ideas</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3600" dirty="0" smtClean="0">
                <a:solidFill>
                  <a:prstClr val="black"/>
                </a:solidFill>
                <a:latin typeface="Arno Pro"/>
                <a:cs typeface="Arno Pro"/>
              </a:rPr>
              <a:t>Everything </a:t>
            </a:r>
            <a:r>
              <a:rPr lang="en-GB" sz="3600" dirty="0" smtClean="0">
                <a:solidFill>
                  <a:prstClr val="black"/>
                </a:solidFill>
                <a:latin typeface="Arno Pro"/>
                <a:cs typeface="Arno Pro"/>
              </a:rPr>
              <a:t>is a</a:t>
            </a:r>
            <a:r>
              <a:rPr lang="en-GB" sz="3600" dirty="0" smtClean="0">
                <a:solidFill>
                  <a:prstClr val="black"/>
                </a:solidFill>
                <a:latin typeface="Arno Pro"/>
                <a:cs typeface="Arno Pro"/>
              </a:rPr>
              <a:t> possible myth</a:t>
            </a:r>
            <a:r>
              <a:rPr lang="en-US" sz="3600" dirty="0" smtClean="0">
                <a:solidFill>
                  <a:prstClr val="black"/>
                </a:solidFill>
                <a:latin typeface="Arno Pro"/>
                <a:cs typeface="Arno Pro"/>
              </a:rPr>
              <a: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30</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457200" y="304800"/>
            <a:ext cx="8458200" cy="923330"/>
          </a:xfrm>
          <a:prstGeom prst="rect">
            <a:avLst/>
          </a:prstGeom>
        </p:spPr>
        <p:txBody>
          <a:bodyPr wrap="square">
            <a:spAutoFit/>
          </a:bodyPr>
          <a:lstStyle/>
          <a:p>
            <a:r>
              <a:rPr lang="en-US" sz="5400" dirty="0" smtClean="0">
                <a:solidFill>
                  <a:srgbClr val="C72127"/>
                </a:solidFill>
                <a:latin typeface="Arno Pro"/>
                <a:ea typeface="+mj-ea"/>
                <a:cs typeface="Arno Pro"/>
              </a:rPr>
              <a:t>O</a:t>
            </a:r>
            <a:r>
              <a:rPr lang="en-GB" sz="5400" dirty="0" err="1" smtClean="0">
                <a:solidFill>
                  <a:srgbClr val="C72127"/>
                </a:solidFill>
                <a:latin typeface="Arno Pro"/>
                <a:ea typeface="+mj-ea"/>
                <a:cs typeface="Arno Pro"/>
              </a:rPr>
              <a:t>nce</a:t>
            </a:r>
            <a:r>
              <a:rPr lang="en-GB" sz="5400" dirty="0" smtClean="0">
                <a:solidFill>
                  <a:srgbClr val="C72127"/>
                </a:solidFill>
                <a:latin typeface="Arno Pro"/>
                <a:ea typeface="+mj-ea"/>
                <a:cs typeface="Arno Pro"/>
              </a:rPr>
              <a:t> reason is let rip:</a:t>
            </a:r>
            <a:endParaRPr lang="en-US" sz="5400" dirty="0"/>
          </a:p>
        </p:txBody>
      </p:sp>
      <p:sp>
        <p:nvSpPr>
          <p:cNvPr id="3" name="Rectangle 2"/>
          <p:cNvSpPr/>
          <p:nvPr/>
        </p:nvSpPr>
        <p:spPr>
          <a:xfrm>
            <a:off x="762000" y="1371600"/>
            <a:ext cx="7554416" cy="7811371"/>
          </a:xfrm>
          <a:prstGeom prst="rect">
            <a:avLst/>
          </a:prstGeom>
        </p:spPr>
        <p:txBody>
          <a:bodyPr wrap="square">
            <a:spAutoFit/>
          </a:bodyPr>
          <a:lstStyle/>
          <a:p>
            <a:pPr marL="342900" lvl="0" indent="-342900" defTabSz="914400">
              <a:spcBef>
                <a:spcPct val="20000"/>
              </a:spcBef>
              <a:buClr>
                <a:srgbClr val="EEECE1"/>
              </a:buClr>
              <a:buSzPct val="90000"/>
            </a:pPr>
            <a:r>
              <a:rPr lang="en-GB" sz="3600" dirty="0" smtClean="0">
                <a:solidFill>
                  <a:prstClr val="black"/>
                </a:solidFill>
                <a:latin typeface="Arno Pro"/>
                <a:cs typeface="Arno Pro"/>
              </a:rPr>
              <a:t>It becomes unreasonable</a:t>
            </a:r>
            <a:r>
              <a:rPr lang="en-US" sz="3600" dirty="0" smtClean="0">
                <a:solidFill>
                  <a:prstClr val="black"/>
                </a:solidFill>
                <a:latin typeface="Arno Pro"/>
                <a:cs typeface="Arno Pro"/>
              </a:rPr>
              <a:t>…</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Faith and custom is where power resides… Not in reason…</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But love also exists </a:t>
            </a:r>
            <a:r>
              <a:rPr lang="en-US" sz="3600" dirty="0" smtClean="0">
                <a:solidFill>
                  <a:prstClr val="black"/>
                </a:solidFill>
                <a:latin typeface="Arno Pro"/>
                <a:cs typeface="Arno Pro"/>
              </a:rPr>
              <a:t>not in reason but in faith</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31</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457200" y="304800"/>
            <a:ext cx="8458200" cy="923330"/>
          </a:xfrm>
          <a:prstGeom prst="rect">
            <a:avLst/>
          </a:prstGeom>
        </p:spPr>
        <p:txBody>
          <a:bodyPr wrap="square">
            <a:spAutoFit/>
          </a:bodyPr>
          <a:lstStyle/>
          <a:p>
            <a:r>
              <a:rPr lang="en-US" sz="5400" dirty="0" smtClean="0">
                <a:solidFill>
                  <a:srgbClr val="C72127"/>
                </a:solidFill>
                <a:latin typeface="Arno Pro"/>
                <a:ea typeface="+mj-ea"/>
                <a:cs typeface="Arno Pro"/>
              </a:rPr>
              <a:t>O</a:t>
            </a:r>
            <a:r>
              <a:rPr lang="en-GB" sz="5400" dirty="0" err="1" smtClean="0">
                <a:solidFill>
                  <a:srgbClr val="C72127"/>
                </a:solidFill>
                <a:latin typeface="Arno Pro"/>
                <a:ea typeface="+mj-ea"/>
                <a:cs typeface="Arno Pro"/>
              </a:rPr>
              <a:t>nce</a:t>
            </a:r>
            <a:r>
              <a:rPr lang="en-GB" sz="5400" dirty="0" smtClean="0">
                <a:solidFill>
                  <a:srgbClr val="C72127"/>
                </a:solidFill>
                <a:latin typeface="Arno Pro"/>
                <a:ea typeface="+mj-ea"/>
                <a:cs typeface="Arno Pro"/>
              </a:rPr>
              <a:t> reason is let rip:</a:t>
            </a:r>
            <a:endParaRPr lang="en-US" sz="5400" dirty="0"/>
          </a:p>
        </p:txBody>
      </p:sp>
      <p:sp>
        <p:nvSpPr>
          <p:cNvPr id="3" name="Rectangle 2"/>
          <p:cNvSpPr/>
          <p:nvPr/>
        </p:nvSpPr>
        <p:spPr>
          <a:xfrm>
            <a:off x="762000" y="1371600"/>
            <a:ext cx="7554416" cy="7589771"/>
          </a:xfrm>
          <a:prstGeom prst="rect">
            <a:avLst/>
          </a:prstGeom>
        </p:spPr>
        <p:txBody>
          <a:bodyPr wrap="square">
            <a:spAutoFit/>
          </a:bodyPr>
          <a:lstStyle/>
          <a:p>
            <a:pPr marL="342900" lvl="0" indent="-342900" defTabSz="914400">
              <a:spcBef>
                <a:spcPct val="20000"/>
              </a:spcBef>
              <a:buClr>
                <a:srgbClr val="EEECE1"/>
              </a:buClr>
              <a:buSzPct val="90000"/>
            </a:pPr>
            <a:r>
              <a:rPr lang="en-US" sz="3600" dirty="0" smtClean="0">
                <a:solidFill>
                  <a:prstClr val="black"/>
                </a:solidFill>
                <a:latin typeface="Arno Pro"/>
                <a:cs typeface="Arno Pro"/>
              </a:rPr>
              <a:t>Reason becomes a matter of calculation and data it divests itself of values</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Values divorced from facts: anti-ideology… Robots rule, cold, rational, logical…</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32</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457200" y="304800"/>
            <a:ext cx="8458200" cy="923330"/>
          </a:xfrm>
          <a:prstGeom prst="rect">
            <a:avLst/>
          </a:prstGeom>
        </p:spPr>
        <p:txBody>
          <a:bodyPr wrap="square">
            <a:spAutoFit/>
          </a:bodyPr>
          <a:lstStyle/>
          <a:p>
            <a:r>
              <a:rPr lang="en-US" sz="5400" dirty="0" smtClean="0">
                <a:solidFill>
                  <a:srgbClr val="C72127"/>
                </a:solidFill>
                <a:latin typeface="Arno Pro"/>
                <a:ea typeface="+mj-ea"/>
                <a:cs typeface="Arno Pro"/>
              </a:rPr>
              <a:t>O</a:t>
            </a:r>
            <a:r>
              <a:rPr lang="en-GB" sz="5400" dirty="0" err="1" smtClean="0">
                <a:solidFill>
                  <a:srgbClr val="C72127"/>
                </a:solidFill>
                <a:latin typeface="Arno Pro"/>
                <a:ea typeface="+mj-ea"/>
                <a:cs typeface="Arno Pro"/>
              </a:rPr>
              <a:t>nce</a:t>
            </a:r>
            <a:r>
              <a:rPr lang="en-GB" sz="5400" dirty="0" smtClean="0">
                <a:solidFill>
                  <a:srgbClr val="C72127"/>
                </a:solidFill>
                <a:latin typeface="Arno Pro"/>
                <a:ea typeface="+mj-ea"/>
                <a:cs typeface="Arno Pro"/>
              </a:rPr>
              <a:t> reason is let rip:</a:t>
            </a:r>
            <a:endParaRPr lang="en-US" sz="5400" dirty="0"/>
          </a:p>
        </p:txBody>
      </p:sp>
      <p:sp>
        <p:nvSpPr>
          <p:cNvPr id="3" name="Rectangle 2"/>
          <p:cNvSpPr/>
          <p:nvPr/>
        </p:nvSpPr>
        <p:spPr>
          <a:xfrm>
            <a:off x="762000" y="1371600"/>
            <a:ext cx="7554416" cy="9140966"/>
          </a:xfrm>
          <a:prstGeom prst="rect">
            <a:avLst/>
          </a:prstGeom>
        </p:spPr>
        <p:txBody>
          <a:bodyPr wrap="square">
            <a:spAutoFit/>
          </a:bodyPr>
          <a:lstStyle/>
          <a:p>
            <a:pPr marL="342900" lvl="0" indent="-342900" defTabSz="914400">
              <a:spcBef>
                <a:spcPct val="20000"/>
              </a:spcBef>
              <a:buClr>
                <a:srgbClr val="EEECE1"/>
              </a:buClr>
              <a:buSzPct val="90000"/>
            </a:pPr>
            <a:r>
              <a:rPr lang="en-US" sz="3600" dirty="0" smtClean="0">
                <a:solidFill>
                  <a:prstClr val="black"/>
                </a:solidFill>
                <a:latin typeface="Arno Pro"/>
                <a:cs typeface="Arno Pro"/>
              </a:rPr>
              <a:t>The terror…?</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A school based on reason would cease to motivate…</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All</a:t>
            </a:r>
            <a:r>
              <a:rPr lang="en-US" sz="3600" dirty="0" smtClean="0">
                <a:solidFill>
                  <a:prstClr val="black"/>
                </a:solidFill>
                <a:latin typeface="Arno Pro"/>
                <a:cs typeface="Arno Pro"/>
              </a:rPr>
              <a:t> become </a:t>
            </a:r>
            <a:r>
              <a:rPr lang="en-US" sz="3600" dirty="0" smtClean="0">
                <a:solidFill>
                  <a:prstClr val="black"/>
                </a:solidFill>
                <a:latin typeface="Arno Pro"/>
                <a:cs typeface="Arno Pro"/>
              </a:rPr>
              <a:t>functionaries in a data </a:t>
            </a:r>
            <a:r>
              <a:rPr lang="en-US" sz="3600" dirty="0" smtClean="0">
                <a:solidFill>
                  <a:prstClr val="black"/>
                </a:solidFill>
                <a:latin typeface="Arno Pro"/>
                <a:cs typeface="Arno Pro"/>
              </a:rPr>
              <a:t>chase?</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33</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457200" y="304800"/>
            <a:ext cx="8458200" cy="923330"/>
          </a:xfrm>
          <a:prstGeom prst="rect">
            <a:avLst/>
          </a:prstGeom>
        </p:spPr>
        <p:txBody>
          <a:bodyPr wrap="square">
            <a:spAutoFit/>
          </a:bodyPr>
          <a:lstStyle/>
          <a:p>
            <a:r>
              <a:rPr lang="en-GB" sz="5400" dirty="0" smtClean="0">
                <a:solidFill>
                  <a:srgbClr val="C72127"/>
                </a:solidFill>
                <a:latin typeface="Arno Pro"/>
                <a:ea typeface="+mj-ea"/>
                <a:cs typeface="Arno Pro"/>
              </a:rPr>
              <a:t>We are caught between:</a:t>
            </a:r>
            <a:endParaRPr lang="en-US" sz="5400" dirty="0"/>
          </a:p>
        </p:txBody>
      </p:sp>
      <p:sp>
        <p:nvSpPr>
          <p:cNvPr id="3" name="Rectangle 2"/>
          <p:cNvSpPr/>
          <p:nvPr/>
        </p:nvSpPr>
        <p:spPr>
          <a:xfrm>
            <a:off x="762000" y="1371600"/>
            <a:ext cx="7554416" cy="9140966"/>
          </a:xfrm>
          <a:prstGeom prst="rect">
            <a:avLst/>
          </a:prstGeom>
        </p:spPr>
        <p:txBody>
          <a:bodyPr wrap="square">
            <a:spAutoFit/>
          </a:bodyPr>
          <a:lstStyle/>
          <a:p>
            <a:pPr marL="342900" lvl="0" indent="-342900" defTabSz="914400">
              <a:spcBef>
                <a:spcPct val="20000"/>
              </a:spcBef>
              <a:buClr>
                <a:srgbClr val="EEECE1"/>
              </a:buClr>
              <a:buSzPct val="90000"/>
            </a:pPr>
            <a:r>
              <a:rPr lang="en-US" sz="3600" dirty="0" smtClean="0">
                <a:solidFill>
                  <a:prstClr val="black"/>
                </a:solidFill>
                <a:latin typeface="Arno Pro"/>
                <a:cs typeface="Arno Pro"/>
              </a:rPr>
              <a:t>“The smiling lunacies of the man of reason</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And</a:t>
            </a: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r>
              <a:rPr lang="en-US" sz="3600" dirty="0" smtClean="0">
                <a:solidFill>
                  <a:prstClr val="black"/>
                </a:solidFill>
                <a:latin typeface="Arno Pro"/>
                <a:cs typeface="Arno Pro"/>
              </a:rPr>
              <a:t>The sodden effusions of the man of feeling”                     </a:t>
            </a:r>
            <a:r>
              <a:rPr lang="en-US" sz="1600" dirty="0" smtClean="0">
                <a:solidFill>
                  <a:prstClr val="black"/>
                </a:solidFill>
                <a:latin typeface="Arno Pro"/>
                <a:cs typeface="Arno Pro"/>
              </a:rPr>
              <a:t>Seamus Deane</a:t>
            </a: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US"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34</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457200" y="304800"/>
            <a:ext cx="8458200" cy="923330"/>
          </a:xfrm>
          <a:prstGeom prst="rect">
            <a:avLst/>
          </a:prstGeom>
        </p:spPr>
        <p:txBody>
          <a:bodyPr wrap="square">
            <a:spAutoFit/>
          </a:bodyPr>
          <a:lstStyle/>
          <a:p>
            <a:r>
              <a:rPr lang="en-GB" sz="5400" dirty="0" smtClean="0">
                <a:solidFill>
                  <a:srgbClr val="C72127"/>
                </a:solidFill>
                <a:latin typeface="Arno Pro"/>
                <a:ea typeface="+mj-ea"/>
                <a:cs typeface="Arno Pro"/>
              </a:rPr>
              <a:t>Where lies truth?</a:t>
            </a:r>
            <a:endParaRPr lang="en-US" sz="5400" dirty="0"/>
          </a:p>
        </p:txBody>
      </p:sp>
      <p:sp>
        <p:nvSpPr>
          <p:cNvPr id="3" name="Rectangle 2"/>
          <p:cNvSpPr/>
          <p:nvPr/>
        </p:nvSpPr>
        <p:spPr>
          <a:xfrm>
            <a:off x="457200" y="1228130"/>
            <a:ext cx="8458200" cy="6592574"/>
          </a:xfrm>
          <a:prstGeom prst="rect">
            <a:avLst/>
          </a:prstGeom>
        </p:spPr>
        <p:txBody>
          <a:bodyPr wrap="square">
            <a:spAutoFit/>
          </a:bodyPr>
          <a:lstStyle/>
          <a:p>
            <a:pPr algn="just"/>
            <a:r>
              <a:rPr lang="en-US" sz="3200" dirty="0" smtClean="0"/>
              <a:t>If I had to live my life again, I would have made a rule to read some poetry &amp; listen to some music at least once every week; for perhaps the parts of my brain now atrophied would thus have been kept active through use. The loss of these tastes is a loss of happiness, &amp; may possibly be injurious to the intellect, &amp; more probably to the moral character, by enfeebling the emotional part of our </a:t>
            </a:r>
            <a:r>
              <a:rPr lang="en-US" sz="3200" dirty="0" smtClean="0"/>
              <a:t>nature </a:t>
            </a:r>
            <a:r>
              <a:rPr lang="en-US" dirty="0" smtClean="0"/>
              <a:t>Charles Darwin</a:t>
            </a:r>
            <a:endParaRPr lang="en-US"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2000" dirty="0" smtClean="0">
              <a:solidFill>
                <a:prstClr val="black"/>
              </a:solidFill>
              <a:latin typeface="Arno Pro"/>
              <a:cs typeface="Arno Pro"/>
            </a:endParaRPr>
          </a:p>
          <a:p>
            <a:pPr marL="342900" lvl="0" indent="-342900" defTabSz="914400">
              <a:spcBef>
                <a:spcPct val="20000"/>
              </a:spcBef>
              <a:buClr>
                <a:srgbClr val="EEECE1"/>
              </a:buClr>
              <a:buSzPct val="90000"/>
            </a:pPr>
            <a:r>
              <a:rPr lang="en-GB" sz="2000" dirty="0" smtClean="0">
                <a:solidFill>
                  <a:prstClr val="black"/>
                </a:solidFill>
                <a:latin typeface="Arno Pro"/>
                <a:cs typeface="Arno Pro"/>
              </a:rPr>
              <a:t> </a:t>
            </a: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a:p>
            <a:pPr marL="342900" lvl="0" indent="-342900" defTabSz="914400">
              <a:spcBef>
                <a:spcPct val="20000"/>
              </a:spcBef>
              <a:buClr>
                <a:srgbClr val="EEECE1"/>
              </a:buClr>
              <a:buSzPct val="90000"/>
            </a:pPr>
            <a:endParaRPr lang="en-GB" sz="3600" dirty="0" smtClean="0">
              <a:solidFill>
                <a:prstClr val="black"/>
              </a:solidFill>
              <a:latin typeface="Arno Pro"/>
              <a:cs typeface="Arno Pro"/>
            </a:endParaRPr>
          </a:p>
        </p:txBody>
      </p:sp>
      <p:sp>
        <p:nvSpPr>
          <p:cNvPr id="4" name="Slide Number Placeholder 3"/>
          <p:cNvSpPr>
            <a:spLocks noGrp="1"/>
          </p:cNvSpPr>
          <p:nvPr>
            <p:ph type="sldNum" sz="quarter" idx="12"/>
          </p:nvPr>
        </p:nvSpPr>
        <p:spPr/>
        <p:txBody>
          <a:bodyPr/>
          <a:lstStyle/>
          <a:p>
            <a:fld id="{82938C75-C603-41D8-B6A7-32CC26FE5125}" type="slidenum">
              <a:rPr lang="en-GB" smtClean="0"/>
              <a:pPr/>
              <a:t>35</a:t>
            </a:fld>
            <a:endParaRPr lang="en-GB" dirty="0"/>
          </a:p>
        </p:txBody>
      </p:sp>
      <p:sp>
        <p:nvSpPr>
          <p:cNvPr id="5" name="Date Placeholder 4"/>
          <p:cNvSpPr>
            <a:spLocks noGrp="1"/>
          </p:cNvSpPr>
          <p:nvPr>
            <p:ph type="dt" sz="half" idx="10"/>
          </p:nvPr>
        </p:nvSpPr>
        <p:spPr/>
        <p:txBody>
          <a:bodyPr/>
          <a:lstStyle/>
          <a:p>
            <a:fld id="{6B5E96E3-2069-FA44-B82C-C66F246BC19D}" type="datetime1">
              <a:rPr lang="en-US" smtClean="0"/>
              <a:pPr/>
              <a:t>9/8/14</a:t>
            </a:fld>
            <a:endParaRPr lang="en-US"/>
          </a:p>
        </p:txBody>
      </p:sp>
      <p:sp>
        <p:nvSpPr>
          <p:cNvPr id="6" name="Footer Placeholder 5"/>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533400" y="304800"/>
            <a:ext cx="8610600" cy="769441"/>
          </a:xfrm>
          <a:prstGeom prst="rect">
            <a:avLst/>
          </a:prstGeom>
        </p:spPr>
        <p:txBody>
          <a:bodyPr wrap="square">
            <a:spAutoFit/>
          </a:bodyPr>
          <a:lstStyle/>
          <a:p>
            <a:r>
              <a:rPr lang="en-US" sz="4400" dirty="0" smtClean="0">
                <a:solidFill>
                  <a:srgbClr val="C72127"/>
                </a:solidFill>
                <a:latin typeface="Arno Pro"/>
                <a:ea typeface="+mj-ea"/>
                <a:cs typeface="Arno Pro"/>
              </a:rPr>
              <a:t>Martin Robinson</a:t>
            </a:r>
            <a:endParaRPr lang="en-US" sz="4400" dirty="0"/>
          </a:p>
        </p:txBody>
      </p:sp>
      <p:sp>
        <p:nvSpPr>
          <p:cNvPr id="4" name="Slide Number Placeholder 3"/>
          <p:cNvSpPr>
            <a:spLocks noGrp="1"/>
          </p:cNvSpPr>
          <p:nvPr>
            <p:ph type="sldNum" sz="quarter" idx="12"/>
          </p:nvPr>
        </p:nvSpPr>
        <p:spPr/>
        <p:txBody>
          <a:bodyPr/>
          <a:lstStyle/>
          <a:p>
            <a:fld id="{82938C75-C603-41D8-B6A7-32CC26FE5125}" type="slidenum">
              <a:rPr lang="en-GB" smtClean="0"/>
              <a:pPr/>
              <a:t>36</a:t>
            </a:fld>
            <a:endParaRPr lang="en-GB" dirty="0"/>
          </a:p>
        </p:txBody>
      </p:sp>
      <p:pic>
        <p:nvPicPr>
          <p:cNvPr id="5" name="Picture 4" descr="Trivium21c.jpg"/>
          <p:cNvPicPr>
            <a:picLocks noChangeAspect="1"/>
          </p:cNvPicPr>
          <p:nvPr/>
        </p:nvPicPr>
        <p:blipFill>
          <a:blip r:embed="rId2"/>
          <a:stretch>
            <a:fillRect/>
          </a:stretch>
        </p:blipFill>
        <p:spPr>
          <a:xfrm>
            <a:off x="533400" y="1074240"/>
            <a:ext cx="4267200" cy="4894759"/>
          </a:xfrm>
          <a:prstGeom prst="rect">
            <a:avLst/>
          </a:prstGeom>
        </p:spPr>
      </p:pic>
      <p:sp>
        <p:nvSpPr>
          <p:cNvPr id="8" name="TextBox 7"/>
          <p:cNvSpPr txBox="1"/>
          <p:nvPr/>
        </p:nvSpPr>
        <p:spPr>
          <a:xfrm>
            <a:off x="4572000" y="1676400"/>
            <a:ext cx="4114800" cy="2160591"/>
          </a:xfrm>
          <a:prstGeom prst="rect">
            <a:avLst/>
          </a:prstGeom>
          <a:noFill/>
        </p:spPr>
        <p:txBody>
          <a:bodyPr wrap="square" rtlCol="0">
            <a:spAutoFit/>
          </a:bodyPr>
          <a:lstStyle/>
          <a:p>
            <a:pPr marL="742950" lvl="0" indent="-742950" defTabSz="914400">
              <a:spcBef>
                <a:spcPct val="20000"/>
              </a:spcBef>
              <a:buClr>
                <a:srgbClr val="EEECE1"/>
              </a:buClr>
              <a:buSzPct val="90000"/>
            </a:pPr>
            <a:r>
              <a:rPr lang="en-US" sz="2400" dirty="0" smtClean="0"/>
              <a:t>Author: </a:t>
            </a:r>
            <a:r>
              <a:rPr lang="en-US" sz="2400" dirty="0" err="1" smtClean="0"/>
              <a:t>Trivium</a:t>
            </a:r>
            <a:r>
              <a:rPr lang="en-US" sz="2400" dirty="0" smtClean="0"/>
              <a:t> 21c</a:t>
            </a:r>
          </a:p>
          <a:p>
            <a:pPr marL="742950" lvl="0" indent="-742950" defTabSz="914400">
              <a:spcBef>
                <a:spcPct val="20000"/>
              </a:spcBef>
              <a:buClr>
                <a:srgbClr val="EEECE1"/>
              </a:buClr>
              <a:buSzPct val="90000"/>
            </a:pPr>
            <a:r>
              <a:rPr lang="en-US" sz="2400" dirty="0" smtClean="0">
                <a:solidFill>
                  <a:prstClr val="black"/>
                </a:solidFill>
                <a:cs typeface="Arno Pro"/>
              </a:rPr>
              <a:t>Twitter: @</a:t>
            </a:r>
            <a:r>
              <a:rPr lang="en-US" sz="2400" dirty="0" err="1" smtClean="0">
                <a:solidFill>
                  <a:prstClr val="black"/>
                </a:solidFill>
                <a:cs typeface="Arno Pro"/>
              </a:rPr>
              <a:t>SurrealAnarchy</a:t>
            </a:r>
            <a:endParaRPr lang="en-US" sz="2400" dirty="0" smtClean="0">
              <a:solidFill>
                <a:prstClr val="black"/>
              </a:solidFill>
              <a:cs typeface="Arno Pro"/>
            </a:endParaRPr>
          </a:p>
          <a:p>
            <a:pPr marL="742950" lvl="0" indent="-742950" defTabSz="914400">
              <a:spcBef>
                <a:spcPct val="20000"/>
              </a:spcBef>
              <a:buClr>
                <a:srgbClr val="EEECE1"/>
              </a:buClr>
              <a:buSzPct val="90000"/>
            </a:pPr>
            <a:r>
              <a:rPr lang="en-US" sz="2400" dirty="0" err="1" smtClean="0">
                <a:solidFill>
                  <a:prstClr val="black"/>
                </a:solidFill>
                <a:cs typeface="Arno Pro"/>
              </a:rPr>
              <a:t>Facebook</a:t>
            </a:r>
            <a:r>
              <a:rPr lang="en-US" sz="2400" dirty="0" smtClean="0">
                <a:solidFill>
                  <a:prstClr val="black"/>
                </a:solidFill>
                <a:cs typeface="Arno Pro"/>
              </a:rPr>
              <a:t>: Trivium21c</a:t>
            </a:r>
          </a:p>
          <a:p>
            <a:pPr marL="742950" lvl="0" indent="-742950" defTabSz="914400">
              <a:spcBef>
                <a:spcPct val="20000"/>
              </a:spcBef>
              <a:buClr>
                <a:srgbClr val="EEECE1"/>
              </a:buClr>
              <a:buSzPct val="90000"/>
            </a:pPr>
            <a:r>
              <a:rPr lang="en-US" sz="2400" dirty="0" smtClean="0">
                <a:solidFill>
                  <a:prstClr val="black"/>
                </a:solidFill>
                <a:cs typeface="Arno Pro"/>
              </a:rPr>
              <a:t>Website: </a:t>
            </a:r>
            <a:r>
              <a:rPr lang="en-US" sz="2400" dirty="0" err="1" smtClean="0">
                <a:solidFill>
                  <a:prstClr val="black"/>
                </a:solidFill>
                <a:cs typeface="Arno Pro"/>
              </a:rPr>
              <a:t>martinrobinson.net</a:t>
            </a:r>
            <a:endParaRPr lang="en-GB" sz="2400" dirty="0" smtClean="0">
              <a:solidFill>
                <a:prstClr val="black"/>
              </a:solidFill>
              <a:cs typeface="Arno Pro"/>
            </a:endParaRPr>
          </a:p>
          <a:p>
            <a:endParaRPr lang="en-US" sz="2000" dirty="0"/>
          </a:p>
        </p:txBody>
      </p:sp>
      <p:sp>
        <p:nvSpPr>
          <p:cNvPr id="6" name="Date Placeholder 5"/>
          <p:cNvSpPr>
            <a:spLocks noGrp="1"/>
          </p:cNvSpPr>
          <p:nvPr>
            <p:ph type="dt" sz="half" idx="10"/>
          </p:nvPr>
        </p:nvSpPr>
        <p:spPr/>
        <p:txBody>
          <a:bodyPr/>
          <a:lstStyle/>
          <a:p>
            <a:fld id="{E8E56F61-C631-9349-B304-DFF4DA0683C0}" type="datetime1">
              <a:rPr lang="en-US" smtClean="0"/>
              <a:pPr/>
              <a:t>9/8/14</a:t>
            </a:fld>
            <a:endParaRPr lang="en-US"/>
          </a:p>
        </p:txBody>
      </p:sp>
      <p:sp>
        <p:nvSpPr>
          <p:cNvPr id="7" name="Footer Placeholder 6"/>
          <p:cNvSpPr>
            <a:spLocks noGrp="1"/>
          </p:cNvSpPr>
          <p:nvPr>
            <p:ph type="ftr" sz="quarter" idx="11"/>
          </p:nvPr>
        </p:nvSpPr>
        <p:spPr/>
        <p:txBody>
          <a:bodyPr/>
          <a:lstStyle/>
          <a:p>
            <a:r>
              <a:rPr lang="en-US" smtClean="0"/>
              <a:t>A Trivium for the 21st  Century</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TotalTime>
  <Words>1411</Words>
  <Application>Microsoft Macintosh PowerPoint</Application>
  <PresentationFormat>On-screen Show (4:3)</PresentationFormat>
  <Paragraphs>324</Paragraphs>
  <Slides>36</Slides>
  <Notes>0</Notes>
  <HiddenSlides>0</HiddenSlides>
  <MMClips>0</MMClips>
  <ScaleCrop>false</ScaleCrop>
  <HeadingPairs>
    <vt:vector size="4" baseType="variant">
      <vt:variant>
        <vt:lpstr>Design Template</vt:lpstr>
      </vt:variant>
      <vt:variant>
        <vt:i4>2</vt:i4>
      </vt:variant>
      <vt:variant>
        <vt:lpstr>Slide Titles</vt:lpstr>
      </vt:variant>
      <vt:variant>
        <vt:i4>36</vt:i4>
      </vt:variant>
    </vt:vector>
  </HeadingPairs>
  <TitlesOfParts>
    <vt:vector size="38" baseType="lpstr">
      <vt:lpstr>Office Theme</vt:lpstr>
      <vt:lpstr>1_Office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Office 2004 Test Drive User</cp:lastModifiedBy>
  <cp:revision>4</cp:revision>
  <dcterms:created xsi:type="dcterms:W3CDTF">2014-09-08T13:12:23Z</dcterms:created>
  <dcterms:modified xsi:type="dcterms:W3CDTF">2014-09-08T13:20:59Z</dcterms:modified>
</cp:coreProperties>
</file>